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27" r:id="rId3"/>
    <p:sldId id="292" r:id="rId4"/>
    <p:sldId id="328" r:id="rId5"/>
    <p:sldId id="329" r:id="rId6"/>
    <p:sldId id="324" r:id="rId7"/>
    <p:sldId id="325" r:id="rId8"/>
    <p:sldId id="257" r:id="rId9"/>
    <p:sldId id="258" r:id="rId10"/>
    <p:sldId id="260" r:id="rId11"/>
    <p:sldId id="33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B24FC-0066-463F-9A6E-0262F0A5BD0C}" v="24" dt="2022-01-12T10:26:44.099"/>
    <p1510:client id="{B26D5DAA-9EC2-42A1-B7FC-09C1A82A6BC0}" v="23" dt="2022-01-12T09:44:30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euncookie@hotmail.com" userId="518fce80350b2286" providerId="LiveId" clId="{8E8CC272-759F-4D54-806C-BC36CB7FC7BE}"/>
    <pc:docChg chg="delSld modSld">
      <pc:chgData name="jueuncookie@hotmail.com" userId="518fce80350b2286" providerId="LiveId" clId="{8E8CC272-759F-4D54-806C-BC36CB7FC7BE}" dt="2022-01-12T15:38:01.691" v="1" actId="2696"/>
      <pc:docMkLst>
        <pc:docMk/>
      </pc:docMkLst>
      <pc:sldChg chg="modSp mod">
        <pc:chgData name="jueuncookie@hotmail.com" userId="518fce80350b2286" providerId="LiveId" clId="{8E8CC272-759F-4D54-806C-BC36CB7FC7BE}" dt="2022-01-12T14:46:25.471" v="0" actId="20577"/>
        <pc:sldMkLst>
          <pc:docMk/>
          <pc:sldMk cId="2493974910" sldId="256"/>
        </pc:sldMkLst>
        <pc:spChg chg="mod">
          <ac:chgData name="jueuncookie@hotmail.com" userId="518fce80350b2286" providerId="LiveId" clId="{8E8CC272-759F-4D54-806C-BC36CB7FC7BE}" dt="2022-01-12T14:46:25.471" v="0" actId="20577"/>
          <ac:spMkLst>
            <pc:docMk/>
            <pc:sldMk cId="2493974910" sldId="256"/>
            <ac:spMk id="2" creationId="{13D44D64-A068-43EA-8972-98F18EC400A5}"/>
          </ac:spMkLst>
        </pc:spChg>
      </pc:sldChg>
      <pc:sldChg chg="del">
        <pc:chgData name="jueuncookie@hotmail.com" userId="518fce80350b2286" providerId="LiveId" clId="{8E8CC272-759F-4D54-806C-BC36CB7FC7BE}" dt="2022-01-12T15:38:01.691" v="1" actId="2696"/>
        <pc:sldMkLst>
          <pc:docMk/>
          <pc:sldMk cId="715444307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75124-F35F-4E49-BD7E-17EAEA19C688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35DDF-5638-4073-969B-A362A73C2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9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1BF7E-4705-43F0-AB81-BF319AF0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3F827-F4DD-450C-AD4C-16D84B31D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F81D2-8C1A-4062-9639-1E987A15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1130E-FCCD-484C-860E-A87DB62C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1958A-53FC-43E0-875C-F8A04DBE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3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24B7C-EE71-48E6-82B7-9EE27629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FB7FAE-457B-41B4-A66E-2336F4725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931B8-A396-48BF-99B1-910A0E52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8E950-7A99-4FE0-85E5-C1FC6059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B7639-A642-4DF5-83A8-7E89B01E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4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46CA42-94AC-478F-B9C7-9CCD4CCC4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BD2FE-779C-48B2-BD5C-4CDB30006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45E18-2E34-4C0B-BC3B-6BD9C78F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81EDB-AAD2-4069-87D2-7014AE20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87252-E2CD-4A9E-87B6-786B0A53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7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3C21B-2C4B-40DC-954A-D3D07F79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63B6B-C365-460E-A4D0-C53F6CA2A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F251B-5289-4C0E-878E-33D28692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1660F-2C21-4A41-B2EB-EAB3BD3D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9723D-F5D0-406A-9F72-D835956D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7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CB571-953F-42D9-B5E1-AD58E81E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2E955-1CAF-4EAA-B252-CC791F7BE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68DFC-819E-4609-AF43-F826D758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6CD06-EFA6-4BEB-B93A-79727322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ABBEB-F560-42A4-98C6-8F2C41D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7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D20CD-3934-40EF-AFB3-74E6855F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05B16-1EA0-4013-803D-797FAB427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42E046-8595-44BB-93FC-5FF90782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CC0F0-B362-4184-8ABF-001DC62A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5B9B3-64F4-4788-94E6-F40A3768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8A5EA-5FF1-4931-9BC8-BCFB8E86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3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941D5-6AF0-48C1-9C57-ED3CE0B0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E965F-D242-48BA-AB92-AF9BC942F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95B44-FA2A-4B11-86CE-E2CE14DE7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BBD158-CB9D-40ED-8236-D82ABEFF1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529E6D-35F6-4EB6-85D7-3AB30FFF4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50CC6-C136-4E24-BF8C-D19FF9E7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912CD-D9F6-4F25-9629-809062EC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C947D2-0DDE-4907-AE21-C1BB2F16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1BD61-7C58-41E5-BD1F-0A9277AB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C4860-EC13-470B-ADEF-5FC8DD14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59847B-DD8B-46AA-ABF9-1D5A9EA2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A41FB2-A73A-4A2D-B3BC-25FA4352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9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FF608F-924A-418D-AF5F-227AA90C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FB58A1-7B1C-4DE9-9D2E-86E926F5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8B51DF-3347-44F0-A710-7428D01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A336C-C71B-42D6-ABA3-365DC8F0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F438B-A8CD-40B8-AAF3-BC118CB4D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3721B-291E-4A90-AB73-43741D3EE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CF11E-6D6B-4C1C-913F-DA479AB3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80E97D-D64C-4444-BA7E-53409258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D1B1C-6404-47AC-96B9-FAA9EABB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3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8D79B-206A-4879-B302-A2FCB34B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1808B7-2B49-4A2F-92D0-B17CA421D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E4536-6CF8-48AE-BF59-D70E089DE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2A19A-76E1-4FA1-BA2C-8E72CDC5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7C950-1E16-4231-BB23-8DA3FD66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91539A-5263-44B9-BBA6-9E17AF3F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4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653C8D-A88C-4F10-9B84-356AA70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BE900F-8D45-4842-B025-CD93517AA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2B906-BDCA-4DC9-8005-F0445BDD3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837B1-15A6-4765-82AA-99AEC2D9B7C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C6F6F-CC38-4718-8601-CBD0ED44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E1194-BBAF-48D5-98BE-8796002D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1E1C7-7451-43D4-A767-2DAF04C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8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44D64-A068-43EA-8972-98F18EC40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딥페이크</a:t>
            </a:r>
            <a:br>
              <a:rPr lang="en-US" altLang="ko-KR" dirty="0"/>
            </a:br>
            <a:r>
              <a:rPr lang="ko-KR" altLang="en-US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A95D33-500A-413C-9FF1-A7E8DF524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202110307 </a:t>
            </a:r>
            <a:r>
              <a:rPr lang="ko-KR" altLang="en-US" dirty="0" err="1"/>
              <a:t>문주은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7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1445EB-70D4-4E93-AAE3-D049BA1B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" y="859720"/>
            <a:ext cx="8156345" cy="4578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2BD140-4074-47DA-95ED-6174B0D2C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7" y="5373101"/>
            <a:ext cx="3323088" cy="1650144"/>
          </a:xfrm>
          <a:prstGeom prst="rect">
            <a:avLst/>
          </a:prstGeom>
        </p:spPr>
      </p:pic>
      <p:pic>
        <p:nvPicPr>
          <p:cNvPr id="6" name="jujudeepfake">
            <a:hlinkClick r:id="" action="ppaction://media"/>
            <a:extLst>
              <a:ext uri="{FF2B5EF4-FFF2-40B4-BE49-F238E27FC236}">
                <a16:creationId xmlns:a16="http://schemas.microsoft.com/office/drawing/2014/main" id="{6E2CC54B-81CF-41CE-B039-548AD28F7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29660" y="90607"/>
            <a:ext cx="5049426" cy="284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35507-662D-4CC4-910F-BE96FCCC9306}"/>
              </a:ext>
            </a:extLst>
          </p:cNvPr>
          <p:cNvSpPr txBox="1"/>
          <p:nvPr/>
        </p:nvSpPr>
        <p:spPr>
          <a:xfrm>
            <a:off x="-24880" y="30034"/>
            <a:ext cx="61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sz="1800" b="1" dirty="0"/>
              <a:t> </a:t>
            </a:r>
            <a:r>
              <a:rPr lang="ko-KR" altLang="en-US" b="1" dirty="0"/>
              <a:t>어플 없이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딥페이크</a:t>
            </a:r>
            <a:r>
              <a:rPr lang="ko-KR" altLang="en-US" sz="1800" b="1" dirty="0"/>
              <a:t> 제작하기 </a:t>
            </a:r>
            <a:r>
              <a:rPr lang="en-US" altLang="ko-KR" sz="1800" b="1" dirty="0"/>
              <a:t>&gt;</a:t>
            </a:r>
            <a:endParaRPr lang="ko-KR" altLang="en-US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CAC870C-D5A9-4900-B288-749B76DFE1A5}"/>
              </a:ext>
            </a:extLst>
          </p:cNvPr>
          <p:cNvCxnSpPr>
            <a:cxnSpLocks/>
          </p:cNvCxnSpPr>
          <p:nvPr/>
        </p:nvCxnSpPr>
        <p:spPr>
          <a:xfrm flipV="1">
            <a:off x="3564294" y="3524266"/>
            <a:ext cx="5615565" cy="247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7AD116-3B0D-427B-AAD7-AE0D6EC65872}"/>
              </a:ext>
            </a:extLst>
          </p:cNvPr>
          <p:cNvSpPr txBox="1"/>
          <p:nvPr/>
        </p:nvSpPr>
        <p:spPr>
          <a:xfrm>
            <a:off x="8217157" y="2956858"/>
            <a:ext cx="62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완성된 </a:t>
            </a:r>
            <a:r>
              <a:rPr lang="ko-KR" altLang="en-US" sz="1800" b="1" dirty="0" err="1"/>
              <a:t>딥페이크</a:t>
            </a:r>
            <a:r>
              <a:rPr lang="ko-KR" altLang="en-US" sz="1800" b="1" dirty="0"/>
              <a:t> 영상 재생 가능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DC472-2FB2-4E9D-8A6B-E107DDE9C76A}"/>
              </a:ext>
            </a:extLst>
          </p:cNvPr>
          <p:cNvSpPr/>
          <p:nvPr/>
        </p:nvSpPr>
        <p:spPr>
          <a:xfrm>
            <a:off x="200457" y="2892334"/>
            <a:ext cx="7901940" cy="25460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D5A35-2C27-4DF5-9116-9784DFFB6991}"/>
              </a:ext>
            </a:extLst>
          </p:cNvPr>
          <p:cNvSpPr txBox="1"/>
          <p:nvPr/>
        </p:nvSpPr>
        <p:spPr>
          <a:xfrm>
            <a:off x="3509599" y="3322562"/>
            <a:ext cx="372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b="1" dirty="0">
                <a:solidFill>
                  <a:schemeClr val="accent2"/>
                </a:solidFill>
                <a:latin typeface="inherit"/>
              </a:rPr>
              <a:t>라이브러리를 가져와서 제작</a:t>
            </a:r>
            <a:r>
              <a:rPr lang="en-US" altLang="ko-KR" b="1" dirty="0">
                <a:solidFill>
                  <a:schemeClr val="accent2"/>
                </a:solidFill>
                <a:latin typeface="inherit"/>
              </a:rPr>
              <a:t>.</a:t>
            </a:r>
            <a:endParaRPr lang="ko-KR" altLang="en-US" b="1" i="0" dirty="0" err="1">
              <a:solidFill>
                <a:schemeClr val="accent2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52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7FC45-5A09-4868-B377-E2CD560DD2F2}"/>
              </a:ext>
            </a:extLst>
          </p:cNvPr>
          <p:cNvSpPr txBox="1"/>
          <p:nvPr/>
        </p:nvSpPr>
        <p:spPr>
          <a:xfrm>
            <a:off x="224117" y="371694"/>
            <a:ext cx="11134165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탐구를 마치며 종합 소감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어플없이 만든 </a:t>
            </a:r>
            <a:r>
              <a:rPr lang="ko-KR" altLang="en-US" dirty="0" err="1"/>
              <a:t>딥페이크</a:t>
            </a:r>
            <a:r>
              <a:rPr lang="ko-KR" altLang="en-US" dirty="0"/>
              <a:t> 영상이 조금 부자연스러워서 아쉽다</a:t>
            </a:r>
            <a:r>
              <a:rPr lang="en-US" altLang="ko-KR" dirty="0"/>
              <a:t>. </a:t>
            </a:r>
            <a:r>
              <a:rPr lang="ko-KR" altLang="en-US" dirty="0"/>
              <a:t>다음에는 더 진짜 같은 가짜를 구현해보고 싶다</a:t>
            </a:r>
            <a:r>
              <a:rPr lang="en-US" altLang="ko-KR" dirty="0"/>
              <a:t>. </a:t>
            </a:r>
            <a:r>
              <a:rPr lang="ko-KR" altLang="en-US" dirty="0"/>
              <a:t>꼭 보완하는 프로젝트를 진행해볼 것이다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탐구 과정에서 내 얼굴을 합성하는 일은 흥미로웠지만</a:t>
            </a:r>
            <a:r>
              <a:rPr lang="en-US" altLang="ko-KR" dirty="0"/>
              <a:t>,</a:t>
            </a:r>
            <a:r>
              <a:rPr lang="ko-KR" altLang="en-US" dirty="0"/>
              <a:t> 악용될 경우를 상상해보니 무섭기도 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GAN이라는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분야가 각광받고 있는 요즘</a:t>
            </a:r>
            <a:r>
              <a:rPr lang="en-US" altLang="ko-KR" dirty="0"/>
              <a:t>, </a:t>
            </a:r>
            <a:r>
              <a:rPr lang="ko-KR" altLang="en-US" dirty="0" err="1"/>
              <a:t>딥페이크</a:t>
            </a:r>
            <a:r>
              <a:rPr lang="ko-KR" altLang="en-US" dirty="0"/>
              <a:t> 영상 콘텐츠들이 남용되거나 악용되는 사례들이 사회 문제로도 대두되고 있으며 자연스레 관련 법규에 대한 수많은 목소리들이 모이고 있다</a:t>
            </a:r>
            <a:r>
              <a:rPr lang="en-US" altLang="ko-KR" dirty="0"/>
              <a:t>.</a:t>
            </a:r>
            <a:r>
              <a:rPr lang="ko-KR" altLang="en-US" dirty="0"/>
              <a:t> 콘텐츠 제작자인 나 역시도 이러한 문제들에 대해 법이 적절하게 만들어져야 한다고 늘 생각해왔었는데 이번</a:t>
            </a:r>
            <a:r>
              <a:rPr lang="en-US" altLang="ko-KR" dirty="0"/>
              <a:t> </a:t>
            </a:r>
            <a:r>
              <a:rPr lang="ko-KR" altLang="en-US" dirty="0"/>
              <a:t>탐구 과정을 통해 </a:t>
            </a:r>
            <a:r>
              <a:rPr lang="ko-KR" altLang="en-US" dirty="0" err="1"/>
              <a:t>딥페이크</a:t>
            </a:r>
            <a:r>
              <a:rPr lang="ko-KR" altLang="en-US" dirty="0"/>
              <a:t> 관련 법안에 관심이 있는 사람이라면 모두 </a:t>
            </a:r>
            <a:r>
              <a:rPr lang="ko-KR" altLang="en-US" dirty="0" err="1"/>
              <a:t>딥페이크</a:t>
            </a:r>
            <a:r>
              <a:rPr lang="ko-KR" altLang="en-US" dirty="0"/>
              <a:t> 기술이 정확히 어떤 원리로 작동하고</a:t>
            </a:r>
            <a:r>
              <a:rPr lang="en-US" altLang="ko-KR" dirty="0"/>
              <a:t>, </a:t>
            </a:r>
            <a:r>
              <a:rPr lang="ko-KR" altLang="en-US" dirty="0"/>
              <a:t>어떤 한계가 있으며</a:t>
            </a:r>
            <a:r>
              <a:rPr lang="en-US" altLang="ko-KR" dirty="0"/>
              <a:t>, </a:t>
            </a:r>
            <a:r>
              <a:rPr lang="ko-KR" altLang="en-US" dirty="0"/>
              <a:t>어떻게 발전하고 있는지</a:t>
            </a:r>
            <a:r>
              <a:rPr lang="en-US" altLang="ko-KR" dirty="0"/>
              <a:t>, </a:t>
            </a:r>
            <a:r>
              <a:rPr lang="ko-KR" altLang="en-US" dirty="0"/>
              <a:t>그리고 이에 대한 탐지 기술은 어디까지 개발되었는지를 먼저 알아야한다고 생각하게 되었다</a:t>
            </a:r>
            <a:r>
              <a:rPr lang="en-US" altLang="ko-KR" dirty="0"/>
              <a:t>.  </a:t>
            </a:r>
            <a:r>
              <a:rPr lang="ko-KR" altLang="en-US" dirty="0"/>
              <a:t>앞으로 나는 기술의 발전이 가져온 사회 문제를 직시하면서 올바른 인공지능학습에 대한 지식을 통해 사회 발전에 이바지할 계획이다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25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B12422-0FD0-4263-95D4-2D833018CAD0}"/>
              </a:ext>
            </a:extLst>
          </p:cNvPr>
          <p:cNvSpPr txBox="1"/>
          <p:nvPr/>
        </p:nvSpPr>
        <p:spPr>
          <a:xfrm>
            <a:off x="157018" y="3622"/>
            <a:ext cx="11874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탐구 계기</a:t>
            </a:r>
            <a:r>
              <a:rPr lang="en-US" altLang="ko-KR" dirty="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내 얼굴 사진을 받은 </a:t>
            </a:r>
            <a:r>
              <a:rPr lang="en-US" altLang="ko-KR" dirty="0"/>
              <a:t>“Face App”</a:t>
            </a:r>
            <a:r>
              <a:rPr lang="ko-KR" altLang="en-US" dirty="0"/>
              <a:t>은 성별과 연령을 전환시킨 새로운 사진을 만들어준다</a:t>
            </a:r>
            <a:r>
              <a:rPr lang="en-US" altLang="ko-KR" dirty="0"/>
              <a:t>. </a:t>
            </a:r>
            <a:r>
              <a:rPr lang="ko-KR" altLang="en-US" dirty="0"/>
              <a:t>남자 버전과 할머니 버전의 내 사진에도 내 얼굴의 </a:t>
            </a:r>
            <a:r>
              <a:rPr lang="en-US" altLang="ko-KR" dirty="0"/>
              <a:t>“</a:t>
            </a:r>
            <a:r>
              <a:rPr lang="ko-KR" altLang="en-US" dirty="0"/>
              <a:t>느낌</a:t>
            </a:r>
            <a:r>
              <a:rPr lang="en-US" altLang="ko-KR" dirty="0"/>
              <a:t>”</a:t>
            </a:r>
            <a:r>
              <a:rPr lang="ko-KR" altLang="en-US" dirty="0"/>
              <a:t>이 드러난다</a:t>
            </a:r>
            <a:r>
              <a:rPr lang="en-US" altLang="ko-KR" dirty="0"/>
              <a:t>. “Face App”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딥페이크</a:t>
            </a:r>
            <a:r>
              <a:rPr lang="ko-KR" altLang="en-US" dirty="0"/>
              <a:t> 활용 어플이다</a:t>
            </a:r>
            <a:r>
              <a:rPr lang="en-US" altLang="ko-KR" dirty="0"/>
              <a:t>. “Face Play”</a:t>
            </a:r>
            <a:r>
              <a:rPr lang="ko-KR" altLang="en-US" dirty="0"/>
              <a:t>는 모델 영상에 내 얼굴을 합성하는 어플이다</a:t>
            </a:r>
            <a:r>
              <a:rPr lang="en-US" altLang="ko-KR" dirty="0"/>
              <a:t>. </a:t>
            </a:r>
            <a:r>
              <a:rPr lang="ko-KR" altLang="en-US" dirty="0"/>
              <a:t>헤어스타일을 바꿔도 내 얼굴에 어울릴지 궁금해서 이 어플을 사용했다</a:t>
            </a:r>
            <a:r>
              <a:rPr lang="en-US" altLang="ko-KR" dirty="0"/>
              <a:t>.</a:t>
            </a:r>
            <a:r>
              <a:rPr lang="ko-KR" altLang="en-US" dirty="0"/>
              <a:t> 이러한 어플 사용 과정에서 </a:t>
            </a:r>
            <a:r>
              <a:rPr lang="ko-KR" altLang="en-US" dirty="0" err="1"/>
              <a:t>딥페이크의</a:t>
            </a:r>
            <a:r>
              <a:rPr lang="ko-KR" altLang="en-US" dirty="0"/>
              <a:t> 원리에 호기심이 생겼고 이를 </a:t>
            </a:r>
            <a:r>
              <a:rPr lang="en-US" altLang="ko-KR" i="1" dirty="0"/>
              <a:t>‘</a:t>
            </a:r>
            <a:r>
              <a:rPr lang="ko-KR" altLang="en-US" i="1" dirty="0" err="1"/>
              <a:t>딥페이크</a:t>
            </a:r>
            <a:r>
              <a:rPr lang="ko-KR" altLang="en-US" i="1" dirty="0"/>
              <a:t> 영상 탐지 관련 기술 동향 연구 논문</a:t>
            </a:r>
            <a:r>
              <a:rPr lang="en-US" altLang="ko-KR" i="1" dirty="0"/>
              <a:t>’</a:t>
            </a:r>
            <a:r>
              <a:rPr lang="ko-KR" altLang="en-US" dirty="0"/>
              <a:t>을 바탕으로 탐구했다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D1DABC-8E2F-4E0A-A082-225FBFC30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9" y="2523303"/>
            <a:ext cx="5541132" cy="2899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144000-F4F4-48AA-80FB-BA9F12EC0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1" y="2513198"/>
            <a:ext cx="2330823" cy="2910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FEF250-D4B3-4D90-9F04-0A531AC28FEF}"/>
              </a:ext>
            </a:extLst>
          </p:cNvPr>
          <p:cNvSpPr txBox="1"/>
          <p:nvPr/>
        </p:nvSpPr>
        <p:spPr>
          <a:xfrm>
            <a:off x="2633845" y="5927855"/>
            <a:ext cx="7113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highlight>
                  <a:srgbClr val="FFFF00"/>
                </a:highlight>
              </a:rPr>
              <a:t>딥페이크의</a:t>
            </a:r>
            <a:r>
              <a:rPr lang="ko-KR" altLang="en-US" sz="3200" b="1" dirty="0">
                <a:highlight>
                  <a:srgbClr val="FFFF00"/>
                </a:highlight>
              </a:rPr>
              <a:t> 원리</a:t>
            </a:r>
            <a:r>
              <a:rPr lang="ko-KR" altLang="en-US" sz="3200" b="1" dirty="0"/>
              <a:t>는 무엇일까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pic>
        <p:nvPicPr>
          <p:cNvPr id="2" name="V20210926_121338102_A18C9938-7662-4889-A22D-360D6F214457">
            <a:hlinkClick r:id="" action="ppaction://media"/>
            <a:extLst>
              <a:ext uri="{FF2B5EF4-FFF2-40B4-BE49-F238E27FC236}">
                <a16:creationId xmlns:a16="http://schemas.microsoft.com/office/drawing/2014/main" id="{8282B785-9428-4FF5-A604-AD0408D8E4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8673" y="2443400"/>
            <a:ext cx="1638233" cy="2910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2B3496-A0F3-4AE8-846A-B01BFAC380A0}"/>
              </a:ext>
            </a:extLst>
          </p:cNvPr>
          <p:cNvSpPr txBox="1"/>
          <p:nvPr/>
        </p:nvSpPr>
        <p:spPr>
          <a:xfrm>
            <a:off x="250069" y="5423217"/>
            <a:ext cx="2134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1200" dirty="0">
                <a:solidFill>
                  <a:srgbClr val="202124"/>
                </a:solidFill>
                <a:latin typeface="inherit"/>
              </a:rPr>
              <a:t>자료</a:t>
            </a:r>
            <a:r>
              <a:rPr lang="en-US" altLang="ko-KR" sz="1200" i="0" dirty="0">
                <a:solidFill>
                  <a:srgbClr val="202124"/>
                </a:solidFill>
                <a:effectLst/>
                <a:latin typeface="inherit"/>
              </a:rPr>
              <a:t>1. 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Face app </a:t>
            </a:r>
            <a:r>
              <a:rPr lang="ko-KR" altLang="en-US" sz="1200" dirty="0">
                <a:solidFill>
                  <a:srgbClr val="202124"/>
                </a:solidFill>
                <a:latin typeface="inherit"/>
              </a:rPr>
              <a:t>사용 사진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.</a:t>
            </a:r>
            <a:endParaRPr lang="ko-KR" altLang="en-US" sz="1200" i="0" dirty="0" err="1">
              <a:solidFill>
                <a:srgbClr val="202124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EC552-1EBD-4B35-BB35-044C86540162}"/>
              </a:ext>
            </a:extLst>
          </p:cNvPr>
          <p:cNvSpPr txBox="1"/>
          <p:nvPr/>
        </p:nvSpPr>
        <p:spPr>
          <a:xfrm>
            <a:off x="8993993" y="5789356"/>
            <a:ext cx="303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1200" dirty="0">
                <a:solidFill>
                  <a:srgbClr val="202124"/>
                </a:solidFill>
                <a:latin typeface="inherit"/>
              </a:rPr>
              <a:t>자료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2</a:t>
            </a:r>
            <a:r>
              <a:rPr lang="en-US" altLang="ko-KR" sz="1200" i="0" dirty="0">
                <a:solidFill>
                  <a:srgbClr val="202124"/>
                </a:solidFill>
                <a:effectLst/>
                <a:latin typeface="inherit"/>
              </a:rPr>
              <a:t>. 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Face play </a:t>
            </a:r>
            <a:r>
              <a:rPr lang="ko-KR" altLang="en-US" sz="1200" dirty="0">
                <a:solidFill>
                  <a:srgbClr val="202124"/>
                </a:solidFill>
                <a:latin typeface="inherit"/>
              </a:rPr>
              <a:t>사용 영상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.(</a:t>
            </a:r>
            <a:r>
              <a:rPr lang="ko-KR" altLang="en-US" sz="1200" dirty="0">
                <a:solidFill>
                  <a:srgbClr val="202124"/>
                </a:solidFill>
                <a:latin typeface="inherit"/>
              </a:rPr>
              <a:t>각각 재생 가능</a:t>
            </a:r>
            <a:r>
              <a:rPr lang="en-US" altLang="ko-KR" sz="1200" dirty="0">
                <a:solidFill>
                  <a:srgbClr val="202124"/>
                </a:solidFill>
                <a:latin typeface="inherit"/>
              </a:rPr>
              <a:t>)</a:t>
            </a:r>
            <a:endParaRPr lang="ko-KR" altLang="en-US" sz="1200" i="0" dirty="0" err="1">
              <a:solidFill>
                <a:srgbClr val="202124"/>
              </a:solidFill>
              <a:effectLst/>
              <a:latin typeface="inherit"/>
            </a:endParaRPr>
          </a:p>
        </p:txBody>
      </p:sp>
      <p:pic>
        <p:nvPicPr>
          <p:cNvPr id="4" name="V20210926_104359522_4C3AB706-FB9E-42B0-8FCB-99E24BDA8727">
            <a:hlinkClick r:id="" action="ppaction://media"/>
            <a:extLst>
              <a:ext uri="{FF2B5EF4-FFF2-40B4-BE49-F238E27FC236}">
                <a16:creationId xmlns:a16="http://schemas.microsoft.com/office/drawing/2014/main" id="{16C58CB1-AA0D-4793-9C99-DB02A51B52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30218" y="2432452"/>
            <a:ext cx="1638233" cy="29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2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5CC9A-B354-4750-89E5-4AE5919AE826}"/>
              </a:ext>
            </a:extLst>
          </p:cNvPr>
          <p:cNvSpPr txBox="1"/>
          <p:nvPr/>
        </p:nvSpPr>
        <p:spPr>
          <a:xfrm>
            <a:off x="138546" y="163311"/>
            <a:ext cx="6096000" cy="161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sz="2000" b="1" i="0" dirty="0">
                <a:effectLst/>
                <a:latin typeface="Courier New" panose="02070309020205020404" pitchFamily="49" charset="0"/>
              </a:rPr>
              <a:t> 원리</a:t>
            </a:r>
            <a:endParaRPr lang="en-US" altLang="ko-KR" dirty="0"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딥페이크는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딥러닝 기술을 이용하여 동영상을 조작하는 것으로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크게 추출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(extraction)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→학습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(learning)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→생성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(generation)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단계로 수행된다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C941F4-C051-4F18-A826-0F5628F5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26" y="1684016"/>
            <a:ext cx="4073236" cy="115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7F536-876A-477F-B095-C37CA760DCA9}"/>
              </a:ext>
            </a:extLst>
          </p:cNvPr>
          <p:cNvSpPr txBox="1"/>
          <p:nvPr/>
        </p:nvSpPr>
        <p:spPr>
          <a:xfrm>
            <a:off x="587054" y="27495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effectLst/>
                <a:latin typeface="Courier New" panose="02070309020205020404" pitchFamily="49" charset="0"/>
              </a:rPr>
              <a:t>그림 </a:t>
            </a:r>
            <a:r>
              <a:rPr lang="en-US" altLang="ko-KR" sz="1200" b="0" i="0" dirty="0"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200" b="0" i="0" dirty="0">
                <a:effectLst/>
                <a:latin typeface="Courier New" panose="02070309020205020404" pitchFamily="49" charset="0"/>
              </a:rPr>
              <a:t>추출 및 정렬 단계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735D0-11B1-4FA5-944D-B178ABBA3E3D}"/>
              </a:ext>
            </a:extLst>
          </p:cNvPr>
          <p:cNvSpPr txBox="1"/>
          <p:nvPr/>
        </p:nvSpPr>
        <p:spPr>
          <a:xfrm>
            <a:off x="138546" y="2974465"/>
            <a:ext cx="6096000" cy="379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Courier New" panose="02070309020205020404" pitchFamily="49" charset="0"/>
              </a:rPr>
              <a:t>먼저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추출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은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바꾸거나 바뀔 얼굴 이미지의 특징을 식별하여 얼굴 이미지의 특징을 확보하는 단계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로서 기계가 얼굴 특징을 배울 수 있도록 해 주는 것이다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Courier New" panose="02070309020205020404" pitchFamily="49" charset="0"/>
              </a:rPr>
              <a:t>특정인의 얼굴 사진을 입력하고 얼굴 인식 기술을 통해 얼굴 부분을 그림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과 같이 감지한 후에 이 부분만 잘라내서 얼굴의 위치가 맞도록 정렬한다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추출이 완료되면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학습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진행한다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 단계는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딥페이크의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핵심 단계로 앞에서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추출한 얼굴 특징을 바꾸고 싶은 얼굴에 재생성 하도록 하는 과정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FF7EC1-4FF2-4DA2-917E-9D0667FE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68" y="0"/>
            <a:ext cx="2841813" cy="26106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7748B6-FBB0-4FD1-800D-4CF8AEB0063F}"/>
              </a:ext>
            </a:extLst>
          </p:cNvPr>
          <p:cNvSpPr txBox="1"/>
          <p:nvPr/>
        </p:nvSpPr>
        <p:spPr>
          <a:xfrm>
            <a:off x="6131856" y="2610634"/>
            <a:ext cx="6096000" cy="419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딥페이크에서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학습이 이뤄지게 하는 장치는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머신러닝의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한 종류인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오토인코더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(Autoencoder)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로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인풋레이어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-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인코더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-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디코더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-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아웃풋레이어로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구성되어 있으며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입력값을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받아들여 인코더가 압축한 후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디코더가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출력값이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동일하도록 생성시키는 알고리즘을 가지고 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오토인코더는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인코딩 과정에서 그림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2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와 같이 데이터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얼굴 특징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의 불필요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노이즈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를 제거하여 중요한 특징만 뽑아낸다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훈련 과정이 끝나면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마지막으로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재구축된 얼굴을 원본 이미지에 병합하고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생성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(generation)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하는 단계로 넘어간다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12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52B84-AF71-4282-A0C5-20E595D46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2" y="1663571"/>
            <a:ext cx="4977432" cy="26049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26BA3F-E141-4E22-8A88-8338D8186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984" y="1663571"/>
            <a:ext cx="2046931" cy="2555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D199C-5BBF-4CFC-B3DE-F35E0BD7905A}"/>
              </a:ext>
            </a:extLst>
          </p:cNvPr>
          <p:cNvSpPr txBox="1"/>
          <p:nvPr/>
        </p:nvSpPr>
        <p:spPr>
          <a:xfrm>
            <a:off x="331693" y="156109"/>
            <a:ext cx="1186030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사진 속 하관은 굉장히 자연스러운 반면</a:t>
            </a:r>
            <a:r>
              <a:rPr lang="en-US" altLang="ko-KR" dirty="0"/>
              <a:t>, </a:t>
            </a:r>
            <a:r>
              <a:rPr lang="ko-KR" altLang="en-US" dirty="0"/>
              <a:t>눈부터 이마까지는 흐릿하고 어색하다</a:t>
            </a:r>
            <a:r>
              <a:rPr lang="en-US" altLang="ko-KR" dirty="0"/>
              <a:t>. </a:t>
            </a:r>
            <a:r>
              <a:rPr lang="ko-KR" altLang="en-US" dirty="0"/>
              <a:t>또 맨 오른쪽 영상에서 모자를 드는 부분을 보면 잠깐 동안이지만 눈동자의 움직임이 매우 부자연스러워 합성했음을 알아차릴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딥페이크에도</a:t>
            </a:r>
            <a:r>
              <a:rPr lang="ko-KR" altLang="en-US" b="1" dirty="0"/>
              <a:t> 한계가 있는 것일까</a:t>
            </a:r>
            <a:r>
              <a:rPr lang="en-US" altLang="ko-KR" b="1" dirty="0"/>
              <a:t>?  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8FC79-B635-4B07-9316-DB3FF6B42D84}"/>
              </a:ext>
            </a:extLst>
          </p:cNvPr>
          <p:cNvSpPr txBox="1"/>
          <p:nvPr/>
        </p:nvSpPr>
        <p:spPr>
          <a:xfrm>
            <a:off x="251009" y="4539976"/>
            <a:ext cx="111789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한계가 있다</a:t>
            </a:r>
            <a:r>
              <a:rPr lang="en-US" altLang="ko-KR" b="1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만들어진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</a:rPr>
              <a:t>작업물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보면 맨눈으로 구별하기 어렵게 얼굴이 바뀌는 경우도 있으나 뭔가 이상한 것이 느껴지는 것들도 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이것은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딥페이크가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가지는 한계 때문이다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. 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인코더는 피부나 다른 장면 정보를 인식하지 못한다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삽입하려는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얼굴과 원래 얼굴 사이에서 경계효과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를 가지는 것이 일반적 사례이다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또한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조명이 일관되지 않아 얼굴이 번쩍 거리는 현상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 발생하기도 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7" name="V20210926_121338102_A18C9938-7662-4889-A22D-360D6F214457">
            <a:hlinkClick r:id="" action="ppaction://media"/>
            <a:extLst>
              <a:ext uri="{FF2B5EF4-FFF2-40B4-BE49-F238E27FC236}">
                <a16:creationId xmlns:a16="http://schemas.microsoft.com/office/drawing/2014/main" id="{883009E8-3281-4FE5-A223-D97857381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0476" y="1078552"/>
            <a:ext cx="1720145" cy="3055520"/>
          </a:xfrm>
          <a:prstGeom prst="rect">
            <a:avLst/>
          </a:prstGeom>
        </p:spPr>
      </p:pic>
      <p:pic>
        <p:nvPicPr>
          <p:cNvPr id="4" name="V20210926_104359522_4C3AB706-FB9E-42B0-8FCB-99E24BDA8727">
            <a:hlinkClick r:id="" action="ppaction://media"/>
            <a:extLst>
              <a:ext uri="{FF2B5EF4-FFF2-40B4-BE49-F238E27FC236}">
                <a16:creationId xmlns:a16="http://schemas.microsoft.com/office/drawing/2014/main" id="{09C2AB64-CD6F-4D12-9D23-3081BE47ED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40621" y="1078552"/>
            <a:ext cx="1720145" cy="30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7C164E-0E89-48C3-A103-87C87237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5" y="1394010"/>
            <a:ext cx="5544738" cy="2893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041E74-4E33-4435-8858-1A019BD0A856}"/>
              </a:ext>
            </a:extLst>
          </p:cNvPr>
          <p:cNvSpPr txBox="1"/>
          <p:nvPr/>
        </p:nvSpPr>
        <p:spPr>
          <a:xfrm>
            <a:off x="152635" y="80682"/>
            <a:ext cx="118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b="1" dirty="0">
                <a:solidFill>
                  <a:srgbClr val="202124"/>
                </a:solidFill>
                <a:latin typeface="inherit"/>
              </a:rPr>
              <a:t>그럼에도 </a:t>
            </a:r>
            <a:r>
              <a:rPr lang="ko-KR" altLang="en-US" b="1" dirty="0" err="1">
                <a:solidFill>
                  <a:srgbClr val="202124"/>
                </a:solidFill>
                <a:latin typeface="inherit"/>
              </a:rPr>
              <a:t>딥페이크</a:t>
            </a:r>
            <a:r>
              <a:rPr lang="ko-KR" altLang="en-US" b="1" dirty="0">
                <a:solidFill>
                  <a:srgbClr val="202124"/>
                </a:solidFill>
                <a:latin typeface="inherit"/>
              </a:rPr>
              <a:t> 기술은 계속해서 발전하고 있고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inherit"/>
              </a:rPr>
              <a:t>이로 인해 </a:t>
            </a:r>
            <a:r>
              <a:rPr lang="ko-KR" altLang="en-US" b="1" i="0" dirty="0" err="1">
                <a:solidFill>
                  <a:srgbClr val="202124"/>
                </a:solidFill>
                <a:effectLst/>
                <a:latin typeface="inherit"/>
              </a:rPr>
              <a:t>딥페이크의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inherit"/>
              </a:rPr>
              <a:t> 한계가 사라지고 있다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inherit"/>
              </a:rPr>
              <a:t>.</a:t>
            </a:r>
            <a:endParaRPr lang="ko-KR" altLang="en-US" b="1" i="0" dirty="0" err="1">
              <a:solidFill>
                <a:srgbClr val="202124"/>
              </a:solidFill>
              <a:effectLst/>
              <a:latin typeface="inheri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E5129-7D5D-41CC-BF43-FF96BA8CCCBD}"/>
              </a:ext>
            </a:extLst>
          </p:cNvPr>
          <p:cNvSpPr txBox="1"/>
          <p:nvPr/>
        </p:nvSpPr>
        <p:spPr>
          <a:xfrm>
            <a:off x="5919303" y="820269"/>
            <a:ext cx="6120062" cy="4626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Courier New" panose="02070309020205020404" pitchFamily="49" charset="0"/>
              </a:rPr>
              <a:t>오토 인코더를 사용해 얼굴을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바꿔치기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하는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딥페이크에서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진화하여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이제는 완전히 새로운 가짜 얼굴을 만들어내는 기법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도 나오고 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이것은 엔비디아가 개발한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StyleGAN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으로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GAN(Generative Adversarial Network,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생성적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적대신경망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이라는 인공신경망을 이용한 것이다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기본 개념은 두개의 대립적인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(adversarial)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네트워크를 만들고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한 쪽은 최대한 진짜 같은 얼굴을 계속 만들어 내고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생성모델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다른 쪽은 가짜를 판별하려는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분류모델</a:t>
            </a:r>
            <a:r>
              <a:rPr lang="en-US" altLang="ko-KR" b="0" i="0" u="sng" dirty="0"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u="sng" dirty="0">
                <a:effectLst/>
                <a:latin typeface="Courier New" panose="02070309020205020404" pitchFamily="49" charset="0"/>
              </a:rPr>
              <a:t>작업을 진행하며 결국 진짜 같은 가짜를 </a:t>
            </a:r>
            <a:r>
              <a:rPr lang="ko-KR" altLang="en-US" b="0" i="0" u="sng" dirty="0" err="1">
                <a:effectLst/>
                <a:latin typeface="Courier New" panose="02070309020205020404" pitchFamily="49" charset="0"/>
              </a:rPr>
              <a:t>생성해내는것이다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 기술을 활용한 더욱 진화된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영상들도 지속 온라인상에 나타나고 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2FEFA-B100-4940-B29F-6F4A79D77D9E}"/>
              </a:ext>
            </a:extLst>
          </p:cNvPr>
          <p:cNvSpPr txBox="1"/>
          <p:nvPr/>
        </p:nvSpPr>
        <p:spPr>
          <a:xfrm>
            <a:off x="152635" y="4308169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:MBN</a:t>
            </a:r>
          </a:p>
          <a:p>
            <a:r>
              <a:rPr lang="en-US" altLang="ko-KR" sz="1400" dirty="0"/>
              <a:t>AI </a:t>
            </a:r>
            <a:r>
              <a:rPr lang="ko-KR" altLang="en-US" sz="1400" dirty="0"/>
              <a:t>앵커 </a:t>
            </a:r>
          </a:p>
        </p:txBody>
      </p:sp>
    </p:spTree>
    <p:extLst>
      <p:ext uri="{BB962C8B-B14F-4D97-AF65-F5344CB8AC3E}">
        <p14:creationId xmlns:p14="http://schemas.microsoft.com/office/powerpoint/2010/main" val="103771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454ED3-E894-4FC6-99EB-FCC302FCF96C}"/>
              </a:ext>
            </a:extLst>
          </p:cNvPr>
          <p:cNvSpPr txBox="1"/>
          <p:nvPr/>
        </p:nvSpPr>
        <p:spPr>
          <a:xfrm>
            <a:off x="89647" y="0"/>
            <a:ext cx="12012706" cy="4626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Courier New" panose="02070309020205020404" pitchFamily="49" charset="0"/>
              </a:rPr>
              <a:t>따라서 </a:t>
            </a:r>
            <a:r>
              <a:rPr lang="ko-KR" altLang="en-US" b="1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 영상에 대응하기 위해 많은 국가와 단체들이 나서고 있다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Courier New" panose="02070309020205020404" pitchFamily="49" charset="0"/>
              </a:rPr>
              <a:t>딥페이크</a:t>
            </a:r>
            <a:r>
              <a:rPr lang="ko-KR" altLang="en-US" dirty="0">
                <a:latin typeface="Courier New" panose="02070309020205020404" pitchFamily="49" charset="0"/>
              </a:rPr>
              <a:t> 탐지 기술 동향을</a:t>
            </a:r>
            <a:r>
              <a:rPr lang="en-US" altLang="ko-KR" dirty="0">
                <a:latin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</a:rPr>
              <a:t>살펴보자면</a:t>
            </a:r>
            <a:r>
              <a:rPr lang="en-US" altLang="ko-KR" dirty="0">
                <a:latin typeface="Courier New" panose="02070309020205020404" pitchFamily="49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1.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비정상적 움직임 기반 탐지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눈 깜박임 탐지 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딥페이크로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조작된 영상이 눈을 잘 깜박거리지 않는다는 것에 주목한다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콘텐츠는 주로 유명인의 이미지를 활용하는데 인터넷상의 유명인의 사진이 눈을 감고 있는 사진은 별로 없기 때문에 이런 이미지로 학습하면 눈을 깜박거리지 않는 현상을 보인다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일반인은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2~10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초마다 한 번씩 깜박임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). 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-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입모양과 목소리 일치 여부 탐지 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입술의 움직임과 목소리의 일치여부를 탐지하는 것으로 비디오와 오디오의 특징을 추출하고 두 개의 분류기로 학습하여 진짜로부터 조작된 영상을 분리해내는 방법이다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7C381-3F9C-4B0B-AB93-CC86786D0A69}"/>
              </a:ext>
            </a:extLst>
          </p:cNvPr>
          <p:cNvSpPr txBox="1"/>
          <p:nvPr/>
        </p:nvSpPr>
        <p:spPr>
          <a:xfrm>
            <a:off x="107576" y="4716733"/>
            <a:ext cx="11940989" cy="1718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Courier New" panose="02070309020205020404" pitchFamily="49" charset="0"/>
              </a:rPr>
              <a:t>2.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이미지 기반 탐지 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: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먼저 원래 얼굴과 조작영상의 특징을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PCA-LDA(Principal Component Analysis-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LinearDiscriminant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Analysis)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분류기를 가지고 탐지하는 방법이 있으며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이미지가 영상을 재사용하는 과정에서 압축 등의 문제로 진짜 사진보다 단순하다는 것을 이용하는 즉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이미지의 품질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(quality) </a:t>
            </a:r>
            <a:r>
              <a:rPr lang="ko-KR" altLang="en-US" b="1" i="0" dirty="0">
                <a:effectLst/>
                <a:latin typeface="Courier New" panose="02070309020205020404" pitchFamily="49" charset="0"/>
              </a:rPr>
              <a:t>측정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통해 탐지하는 방법도 있다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398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D44C7D-8CFE-4B06-80F7-9277FF1BA3FF}"/>
              </a:ext>
            </a:extLst>
          </p:cNvPr>
          <p:cNvSpPr txBox="1"/>
          <p:nvPr/>
        </p:nvSpPr>
        <p:spPr>
          <a:xfrm>
            <a:off x="71718" y="296080"/>
            <a:ext cx="11725835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3.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인공지능 기반 탐지</a:t>
            </a:r>
            <a:r>
              <a:rPr lang="en-US" altLang="ko-KR" dirty="0">
                <a:latin typeface="Courier New" panose="02070309020205020404" pitchFamily="49" charset="0"/>
              </a:rPr>
              <a:t> :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탐지 분야에서도 인공지능을 적용하려는 시도들이 활발히 진행되고 있다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CNN(Convolutional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NeuralNetwork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이용하여 얼굴 영상으로부터 특징을 추출하고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SVM(Support Vector Machine)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이용하여 진짜 얼굴과 가짜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얼굴을 구별하는 분류기를 학습시키는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방법이있으며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, RNN(Recurrent Neural Network)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탐지에 활용하기도 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먼저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CNN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통해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영상에서 나타나는 특징을 추출하고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RNN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의 일종인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LSTM(Long Short-Term Memory)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 통해 프레임이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딥페이크인지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오리지널 영상인지 구분한다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.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25E38-CF66-4FA9-BDDE-D64F0D5DE285}"/>
              </a:ext>
            </a:extLst>
          </p:cNvPr>
          <p:cNvSpPr txBox="1"/>
          <p:nvPr/>
        </p:nvSpPr>
        <p:spPr>
          <a:xfrm>
            <a:off x="0" y="4114895"/>
            <a:ext cx="121920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Arial" panose="020B0604020202020204" pitchFamily="34" charset="0"/>
              </a:rPr>
              <a:t>4.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블록체인 기반 탐지</a:t>
            </a:r>
            <a:r>
              <a:rPr lang="en-US" altLang="ko-KR" dirty="0">
                <a:latin typeface="Courier New" panose="02070309020205020404" pitchFamily="49" charset="0"/>
              </a:rPr>
              <a:t> :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영상에 해시 암호를 표시해서 조작 여부를 확인하는 기술이 있는데 이는 영상이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캡쳐될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때 해시가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이더리움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기반의 블록체인에 저장되며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파일이 조작되면 다른 해시가 저장하도록 한다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이를 통해 조작여부를 알 수 있으며 이와 유사하게 각 동영상에 워터마크와 같이 인증할 수 있는 해시를 블록체인을 통해 심어 놓고 원본이 변경되면 </a:t>
            </a:r>
            <a:r>
              <a:rPr lang="ko-KR" altLang="en-US" b="0" i="0" dirty="0" err="1">
                <a:effectLst/>
                <a:latin typeface="Courier New" panose="02070309020205020404" pitchFamily="49" charset="0"/>
              </a:rPr>
              <a:t>해시값도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 변경되도록 하는 기술도 </a:t>
            </a:r>
            <a:r>
              <a:rPr lang="ko-KR" altLang="en-US" dirty="0">
                <a:latin typeface="Courier New" panose="02070309020205020404" pitchFamily="49" charset="0"/>
              </a:rPr>
              <a:t>있다</a:t>
            </a:r>
            <a:r>
              <a:rPr lang="en-US" altLang="ko-KR" dirty="0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2588F-1B2C-47D5-A6CC-8D5980095BF3}"/>
              </a:ext>
            </a:extLst>
          </p:cNvPr>
          <p:cNvSpPr txBox="1"/>
          <p:nvPr/>
        </p:nvSpPr>
        <p:spPr>
          <a:xfrm>
            <a:off x="71718" y="6488668"/>
            <a:ext cx="11298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참고 문헌</a:t>
            </a:r>
            <a:r>
              <a:rPr lang="en-US" altLang="ko-KR" sz="1400" dirty="0"/>
              <a:t>: </a:t>
            </a:r>
            <a:r>
              <a:rPr lang="ko-KR" altLang="en-US" sz="1400" dirty="0"/>
              <a:t>박준, 조영호. </a:t>
            </a:r>
            <a:r>
              <a:rPr lang="ko-KR" altLang="en-US" sz="1400" dirty="0" err="1"/>
              <a:t>딥페이크</a:t>
            </a:r>
            <a:r>
              <a:rPr lang="ko-KR" altLang="en-US" sz="1400" dirty="0"/>
              <a:t> 영상 탐지 관련 기술 동향 </a:t>
            </a:r>
            <a:r>
              <a:rPr lang="ko-KR" altLang="en-US" sz="1400" dirty="0" err="1"/>
              <a:t>연구.한국정보과학회</a:t>
            </a:r>
            <a:r>
              <a:rPr lang="ko-KR" altLang="en-US" sz="1400" dirty="0"/>
              <a:t> 학술발표논문집,(),724-726.</a:t>
            </a:r>
          </a:p>
        </p:txBody>
      </p:sp>
    </p:spTree>
    <p:extLst>
      <p:ext uri="{BB962C8B-B14F-4D97-AF65-F5344CB8AC3E}">
        <p14:creationId xmlns:p14="http://schemas.microsoft.com/office/powerpoint/2010/main" val="188761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DB6762-9367-4380-A51D-90121EE8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838200"/>
            <a:ext cx="992505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1C025-DEBD-428E-80FD-20BD6ED39847}"/>
              </a:ext>
            </a:extLst>
          </p:cNvPr>
          <p:cNvSpPr txBox="1"/>
          <p:nvPr/>
        </p:nvSpPr>
        <p:spPr>
          <a:xfrm>
            <a:off x="71365" y="399366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오리지널 코드 사이트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https://github.com/AliaksandrSiarohin/first-order-model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26E7A-8E8D-4AB9-BDB9-40743B4F7219}"/>
              </a:ext>
            </a:extLst>
          </p:cNvPr>
          <p:cNvSpPr txBox="1"/>
          <p:nvPr/>
        </p:nvSpPr>
        <p:spPr>
          <a:xfrm>
            <a:off x="-24881" y="30034"/>
            <a:ext cx="8415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이번에는 어플없이 </a:t>
            </a:r>
            <a:r>
              <a:rPr lang="ko-KR" altLang="en-US" b="1" dirty="0" err="1"/>
              <a:t>구글코랩에서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딥페이크</a:t>
            </a:r>
            <a:r>
              <a:rPr lang="ko-KR" altLang="en-US" sz="1800" b="1" dirty="0"/>
              <a:t> 제작해보고자 했다</a:t>
            </a:r>
            <a:r>
              <a:rPr lang="en-US" altLang="ko-KR" sz="1800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160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333FB8-5F6C-4F06-BD33-46BFD911C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449" y="214700"/>
            <a:ext cx="5101111" cy="43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DA461-A679-473C-A672-E75689A31C54}"/>
              </a:ext>
            </a:extLst>
          </p:cNvPr>
          <p:cNvSpPr txBox="1"/>
          <p:nvPr/>
        </p:nvSpPr>
        <p:spPr>
          <a:xfrm>
            <a:off x="-24880" y="30034"/>
            <a:ext cx="61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sz="1800" b="1" dirty="0"/>
              <a:t> </a:t>
            </a:r>
            <a:r>
              <a:rPr lang="ko-KR" altLang="en-US" b="1" dirty="0"/>
              <a:t>어플 없이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딥페이크</a:t>
            </a:r>
            <a:r>
              <a:rPr lang="ko-KR" altLang="en-US" sz="1800" b="1" dirty="0"/>
              <a:t> 제작하기 </a:t>
            </a:r>
            <a:r>
              <a:rPr lang="en-US" altLang="ko-KR" sz="1800" b="1" dirty="0"/>
              <a:t>&gt;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FFC1C8-68E8-476A-8277-38179CFE7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76" y="675994"/>
            <a:ext cx="5653330" cy="5506011"/>
          </a:xfrm>
          <a:prstGeom prst="rect">
            <a:avLst/>
          </a:prstGeom>
        </p:spPr>
      </p:pic>
      <p:pic>
        <p:nvPicPr>
          <p:cNvPr id="8" name="me and trump다운로드">
            <a:hlinkClick r:id="" action="ppaction://media"/>
            <a:extLst>
              <a:ext uri="{FF2B5EF4-FFF2-40B4-BE49-F238E27FC236}">
                <a16:creationId xmlns:a16="http://schemas.microsoft.com/office/drawing/2014/main" id="{E927C573-32E7-4C16-BD85-4E1051302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97323" y="4555928"/>
            <a:ext cx="3105952" cy="20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 fontAlgn="base">
          <a:defRPr b="1" i="0" dirty="0" err="1">
            <a:solidFill>
              <a:srgbClr val="202124"/>
            </a:solidFill>
            <a:effectLst/>
            <a:latin typeface="inheri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981</Words>
  <Application>Microsoft Office PowerPoint</Application>
  <PresentationFormat>와이드스크린</PresentationFormat>
  <Paragraphs>43</Paragraphs>
  <Slides>11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inherit</vt:lpstr>
      <vt:lpstr>맑은 고딕</vt:lpstr>
      <vt:lpstr>Arial</vt:lpstr>
      <vt:lpstr>Courier New</vt:lpstr>
      <vt:lpstr>Office 테마</vt:lpstr>
      <vt:lpstr>딥페이크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딥페이크 &amp; 머신러닝  포트폴리오</dc:title>
  <dc:creator>jueuncookie@hotmail.com</dc:creator>
  <cp:lastModifiedBy>jueuncookie@hotmail.com</cp:lastModifiedBy>
  <cp:revision>24</cp:revision>
  <dcterms:created xsi:type="dcterms:W3CDTF">2022-01-12T08:55:46Z</dcterms:created>
  <dcterms:modified xsi:type="dcterms:W3CDTF">2022-01-18T07:28:35Z</dcterms:modified>
</cp:coreProperties>
</file>